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0" r:id="rId2"/>
    <p:sldId id="258" r:id="rId3"/>
    <p:sldId id="259" r:id="rId4"/>
    <p:sldId id="256" r:id="rId5"/>
    <p:sldId id="257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60" d="100"/>
          <a:sy n="60" d="100"/>
        </p:scale>
        <p:origin x="-156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2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37137-7BFF-43E8-96B8-6AD853BC9C54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11C2-241C-4B32-A7A5-71735BA9B6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816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760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72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34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230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83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925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1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30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549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53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785-5106-49D6-A91A-94FADB95DCAA}" type="datetimeFigureOut">
              <a:rPr lang="es-CO" smtClean="0"/>
              <a:t>21/03/2017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7C33-F4B8-4901-A223-FD4FE3FD8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3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5004" y="980728"/>
            <a:ext cx="8438336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TEORÍA DE CONJUNTOS</a:t>
            </a:r>
          </a:p>
          <a:p>
            <a:pPr algn="ctr"/>
            <a:endParaRPr lang="es-E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POR:</a:t>
            </a:r>
          </a:p>
          <a:p>
            <a:pPr algn="ctr"/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FÉLIX ORTIZ TAMAYO</a:t>
            </a:r>
          </a:p>
          <a:p>
            <a:pPr algn="ctr"/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I.E.D CAMILO TORRES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42493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9553"/>
            <a:ext cx="8568952" cy="298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3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82809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0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332656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C00000"/>
                </a:solidFill>
                <a:latin typeface="Arial Black" pitchFamily="34" charset="0"/>
              </a:rPr>
              <a:t>RELACIÓN DE PERTENENCIA (</a:t>
            </a:r>
            <a:r>
              <a:rPr lang="el-GR" sz="2800" dirty="0" smtClean="0">
                <a:solidFill>
                  <a:srgbClr val="C00000"/>
                </a:solidFill>
                <a:latin typeface="Arial Black" pitchFamily="34" charset="0"/>
                <a:cs typeface="Arial"/>
              </a:rPr>
              <a:t>ϵ</a:t>
            </a:r>
            <a:r>
              <a:rPr lang="es-CO" sz="2800" dirty="0" smtClean="0">
                <a:solidFill>
                  <a:srgbClr val="C00000"/>
                </a:solidFill>
                <a:latin typeface="Arial Black" pitchFamily="34" charset="0"/>
                <a:cs typeface="Arial"/>
              </a:rPr>
              <a:t>)</a:t>
            </a:r>
          </a:p>
          <a:p>
            <a:pPr algn="just"/>
            <a:r>
              <a:rPr lang="es-CO" sz="2400" dirty="0" smtClean="0">
                <a:latin typeface="Arial Black" pitchFamily="34" charset="0"/>
              </a:rPr>
              <a:t>Esta relación se da entre </a:t>
            </a:r>
            <a:r>
              <a:rPr lang="es-CO" sz="2400" dirty="0" smtClean="0">
                <a:solidFill>
                  <a:srgbClr val="0070C0"/>
                </a:solidFill>
                <a:latin typeface="Arial Black" pitchFamily="34" charset="0"/>
              </a:rPr>
              <a:t>elementos y conjuntos</a:t>
            </a:r>
            <a:r>
              <a:rPr lang="es-CO" sz="2400" dirty="0" smtClean="0">
                <a:latin typeface="Arial Black" pitchFamily="34" charset="0"/>
              </a:rPr>
              <a:t>, se expresa mediante el símbolo </a:t>
            </a:r>
            <a:r>
              <a:rPr lang="el-GR" sz="3200" dirty="0" smtClean="0">
                <a:latin typeface="Arial Black" pitchFamily="34" charset="0"/>
                <a:cs typeface="Arial"/>
              </a:rPr>
              <a:t>ϵ</a:t>
            </a:r>
            <a:r>
              <a:rPr lang="es-CO" sz="3200" dirty="0" smtClean="0">
                <a:latin typeface="Arial Black" pitchFamily="34" charset="0"/>
                <a:cs typeface="Arial"/>
              </a:rPr>
              <a:t> </a:t>
            </a:r>
            <a:r>
              <a:rPr lang="es-CO" sz="2400" dirty="0" smtClean="0">
                <a:latin typeface="Arial Black" pitchFamily="34" charset="0"/>
                <a:cs typeface="Arial"/>
              </a:rPr>
              <a:t>y se usa para indicar que un elemento hace parte de un conjunto. Ejemplo: Sea </a:t>
            </a:r>
            <a:r>
              <a:rPr lang="es-CO" sz="2400" dirty="0" smtClean="0">
                <a:latin typeface="Arial Black" pitchFamily="34" charset="0"/>
              </a:rPr>
              <a:t>A={x/x es una letra de la palabra matemáticas} luego m </a:t>
            </a:r>
            <a:r>
              <a:rPr lang="el-GR" sz="3200" dirty="0" smtClean="0">
                <a:latin typeface="Arial Black" pitchFamily="34" charset="0"/>
                <a:cs typeface="Arial"/>
              </a:rPr>
              <a:t>ϵ</a:t>
            </a:r>
            <a:r>
              <a:rPr lang="es-CO" sz="2400" dirty="0" smtClean="0">
                <a:latin typeface="Arial Black" pitchFamily="34" charset="0"/>
                <a:cs typeface="Arial"/>
              </a:rPr>
              <a:t> A, a </a:t>
            </a:r>
            <a:r>
              <a:rPr lang="el-GR" sz="3200" dirty="0" smtClean="0">
                <a:latin typeface="Arial Black" pitchFamily="34" charset="0"/>
                <a:cs typeface="Arial"/>
              </a:rPr>
              <a:t>ϵ</a:t>
            </a:r>
            <a:r>
              <a:rPr lang="es-CO" sz="3200" dirty="0" smtClean="0">
                <a:latin typeface="Arial Black" pitchFamily="34" charset="0"/>
                <a:cs typeface="Arial"/>
              </a:rPr>
              <a:t> </a:t>
            </a:r>
            <a:r>
              <a:rPr lang="es-CO" sz="2400" dirty="0" smtClean="0">
                <a:latin typeface="Arial Black" pitchFamily="34" charset="0"/>
                <a:cs typeface="Arial"/>
              </a:rPr>
              <a:t>A, </a:t>
            </a:r>
            <a:r>
              <a:rPr lang="es-CO" sz="2400" dirty="0" err="1" smtClean="0">
                <a:latin typeface="Arial Black" pitchFamily="34" charset="0"/>
                <a:cs typeface="Arial"/>
              </a:rPr>
              <a:t>etc</a:t>
            </a:r>
            <a:r>
              <a:rPr lang="es-CO" sz="2400" dirty="0" smtClean="0">
                <a:latin typeface="Arial Black" pitchFamily="34" charset="0"/>
                <a:cs typeface="Arial"/>
              </a:rPr>
              <a:t>; pero h </a:t>
            </a:r>
            <a:r>
              <a:rPr lang="es-CO" sz="3200" dirty="0" smtClean="0">
                <a:latin typeface="Arial Black" pitchFamily="34" charset="0"/>
              </a:rPr>
              <a:t>∉ </a:t>
            </a:r>
            <a:r>
              <a:rPr lang="es-CO" sz="2400" dirty="0" smtClean="0">
                <a:latin typeface="Arial Black" pitchFamily="34" charset="0"/>
              </a:rPr>
              <a:t>A.</a:t>
            </a:r>
          </a:p>
          <a:p>
            <a:pPr algn="just"/>
            <a:r>
              <a:rPr lang="es-CO" sz="2800" dirty="0" smtClean="0">
                <a:solidFill>
                  <a:srgbClr val="C00000"/>
                </a:solidFill>
                <a:latin typeface="Arial Black" pitchFamily="34" charset="0"/>
              </a:rPr>
              <a:t>RELACIÓN DE CONTENENCIA (⊂)</a:t>
            </a:r>
            <a:endParaRPr lang="es-CO" sz="2800" dirty="0" smtClean="0">
              <a:solidFill>
                <a:srgbClr val="C00000"/>
              </a:solidFill>
              <a:latin typeface="Arial Black" pitchFamily="34" charset="0"/>
              <a:cs typeface="Arial"/>
            </a:endParaRPr>
          </a:p>
          <a:p>
            <a:pPr algn="just"/>
            <a:r>
              <a:rPr lang="es-CO" sz="2400" dirty="0" smtClean="0">
                <a:latin typeface="Arial Black" pitchFamily="34" charset="0"/>
              </a:rPr>
              <a:t>Esta relación se da </a:t>
            </a:r>
            <a:r>
              <a:rPr lang="es-CO" sz="2400" dirty="0" smtClean="0">
                <a:solidFill>
                  <a:srgbClr val="0070C0"/>
                </a:solidFill>
                <a:latin typeface="Arial Black" pitchFamily="34" charset="0"/>
              </a:rPr>
              <a:t>entre conjuntos, </a:t>
            </a:r>
            <a:r>
              <a:rPr lang="es-CO" sz="2400" dirty="0" smtClean="0">
                <a:latin typeface="Arial Black" pitchFamily="34" charset="0"/>
              </a:rPr>
              <a:t>se expresa mediante el símbolo </a:t>
            </a:r>
            <a:r>
              <a:rPr lang="es-CO" sz="3200" dirty="0" smtClean="0">
                <a:latin typeface="Arial Black" pitchFamily="34" charset="0"/>
              </a:rPr>
              <a:t>⊂ </a:t>
            </a:r>
            <a:r>
              <a:rPr lang="es-CO" sz="2400" dirty="0" smtClean="0">
                <a:latin typeface="Arial Black" pitchFamily="34" charset="0"/>
              </a:rPr>
              <a:t>y se usa para indicar que un conjunto está dentro de otro conjunto, pero con frecuencia se dice: </a:t>
            </a:r>
            <a:r>
              <a:rPr lang="es-CO" sz="2400" dirty="0" smtClean="0">
                <a:solidFill>
                  <a:srgbClr val="0070C0"/>
                </a:solidFill>
                <a:latin typeface="Arial Black" pitchFamily="34" charset="0"/>
              </a:rPr>
              <a:t>«es subconjunto»</a:t>
            </a:r>
            <a:endParaRPr lang="es-CO" sz="3200" dirty="0">
              <a:solidFill>
                <a:srgbClr val="0070C0"/>
              </a:solidFill>
              <a:latin typeface="Arial Black" pitchFamily="34" charset="0"/>
            </a:endParaRPr>
          </a:p>
          <a:p>
            <a:pPr algn="just"/>
            <a:r>
              <a:rPr lang="es-CO" sz="2400" dirty="0" err="1" smtClean="0">
                <a:latin typeface="Arial Black" pitchFamily="34" charset="0"/>
              </a:rPr>
              <a:t>Ej</a:t>
            </a:r>
            <a:r>
              <a:rPr lang="es-CO" sz="2400" dirty="0" smtClean="0">
                <a:latin typeface="Arial Black" pitchFamily="34" charset="0"/>
              </a:rPr>
              <a:t>: A={x/x es una letra del abecedario} y B={x/x es una vocal}, entonces podemos decir B </a:t>
            </a:r>
            <a:r>
              <a:rPr lang="es-CO" sz="3200" dirty="0" smtClean="0">
                <a:latin typeface="Arial Black" pitchFamily="34" charset="0"/>
              </a:rPr>
              <a:t>⊂</a:t>
            </a:r>
            <a:r>
              <a:rPr lang="es-CO" sz="2400" dirty="0" smtClean="0">
                <a:latin typeface="Arial Black" pitchFamily="34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14069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332656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C00000"/>
                </a:solidFill>
                <a:latin typeface="Arial Black" pitchFamily="34" charset="0"/>
              </a:rPr>
              <a:t>IGUALDAD ENTRE CONJUNTOS (</a:t>
            </a:r>
            <a:r>
              <a:rPr lang="es-CO" sz="2800" dirty="0">
                <a:solidFill>
                  <a:srgbClr val="C00000"/>
                </a:solidFill>
              </a:rPr>
              <a:t>=</a:t>
            </a:r>
            <a:r>
              <a:rPr lang="es-CO" sz="2800" dirty="0" smtClean="0">
                <a:solidFill>
                  <a:srgbClr val="C00000"/>
                </a:solidFill>
              </a:rPr>
              <a:t>)</a:t>
            </a:r>
            <a:endParaRPr lang="es-CO" sz="2800" dirty="0" smtClean="0">
              <a:solidFill>
                <a:srgbClr val="C00000"/>
              </a:solidFill>
              <a:latin typeface="Arial Black" pitchFamily="34" charset="0"/>
              <a:cs typeface="Arial"/>
            </a:endParaRPr>
          </a:p>
          <a:p>
            <a:pPr algn="just"/>
            <a:r>
              <a:rPr lang="es-CO" sz="2400" dirty="0" smtClean="0">
                <a:latin typeface="Arial Black" pitchFamily="34" charset="0"/>
              </a:rPr>
              <a:t>Esta relación se da </a:t>
            </a:r>
            <a:r>
              <a:rPr lang="es-CO" sz="2400" dirty="0" smtClean="0">
                <a:solidFill>
                  <a:srgbClr val="0070C0"/>
                </a:solidFill>
                <a:latin typeface="Arial Black" pitchFamily="34" charset="0"/>
              </a:rPr>
              <a:t>entre conjuntos, </a:t>
            </a:r>
            <a:r>
              <a:rPr lang="es-CO" sz="2400" dirty="0" smtClean="0">
                <a:latin typeface="Arial Black" pitchFamily="34" charset="0"/>
              </a:rPr>
              <a:t>se expresa mediante el símbolo </a:t>
            </a:r>
            <a:r>
              <a:rPr lang="es-CO" sz="3200" dirty="0">
                <a:solidFill>
                  <a:srgbClr val="C00000"/>
                </a:solidFill>
              </a:rPr>
              <a:t>=</a:t>
            </a:r>
            <a:r>
              <a:rPr lang="es-CO" sz="3200" dirty="0" smtClean="0">
                <a:latin typeface="Arial Black" pitchFamily="34" charset="0"/>
              </a:rPr>
              <a:t> </a:t>
            </a:r>
            <a:r>
              <a:rPr lang="es-CO" sz="2400" dirty="0" smtClean="0">
                <a:latin typeface="Arial Black" pitchFamily="34" charset="0"/>
              </a:rPr>
              <a:t>y se usa para indicar que un conjunto tiene exactamente los mismos elemento que otro: A = B. Ejemplo:</a:t>
            </a:r>
          </a:p>
          <a:p>
            <a:pPr algn="just"/>
            <a:r>
              <a:rPr lang="es-CO" sz="2400" dirty="0" smtClean="0">
                <a:latin typeface="Arial Black" pitchFamily="34" charset="0"/>
              </a:rPr>
              <a:t>A={x/x es una letra de la palabra matemáticas}</a:t>
            </a:r>
          </a:p>
          <a:p>
            <a:pPr algn="just"/>
            <a:r>
              <a:rPr lang="es-CO" sz="2400" dirty="0">
                <a:latin typeface="Arial Black" pitchFamily="34" charset="0"/>
              </a:rPr>
              <a:t>B</a:t>
            </a:r>
            <a:r>
              <a:rPr lang="es-CO" sz="2400" dirty="0" smtClean="0">
                <a:latin typeface="Arial Black" pitchFamily="34" charset="0"/>
              </a:rPr>
              <a:t>={</a:t>
            </a:r>
            <a:r>
              <a:rPr lang="es-CO" sz="2400" dirty="0" err="1" smtClean="0">
                <a:latin typeface="Arial Black" pitchFamily="34" charset="0"/>
              </a:rPr>
              <a:t>m,a,t.e,i,c,s</a:t>
            </a:r>
            <a:r>
              <a:rPr lang="es-CO" sz="2400" dirty="0" smtClean="0">
                <a:latin typeface="Arial Black" pitchFamily="34" charset="0"/>
              </a:rPr>
              <a:t>} entonces A = B.</a:t>
            </a:r>
          </a:p>
          <a:p>
            <a:pPr algn="just"/>
            <a:endParaRPr lang="es-CO" sz="2400" dirty="0">
              <a:latin typeface="Arial Black" pitchFamily="34" charset="0"/>
            </a:endParaRPr>
          </a:p>
          <a:p>
            <a:pPr algn="just"/>
            <a:r>
              <a:rPr lang="es-CO" sz="2400" dirty="0" smtClean="0">
                <a:latin typeface="Arial Black" pitchFamily="34" charset="0"/>
              </a:rPr>
              <a:t>Veamos en diagramas de </a:t>
            </a:r>
            <a:r>
              <a:rPr lang="es-CO" sz="2400" dirty="0" err="1" smtClean="0">
                <a:latin typeface="Arial Black" pitchFamily="34" charset="0"/>
              </a:rPr>
              <a:t>Venn</a:t>
            </a:r>
            <a:r>
              <a:rPr lang="es-CO" sz="2400" dirty="0" smtClean="0">
                <a:latin typeface="Arial Black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4" y="3861048"/>
            <a:ext cx="23192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43624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2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32656"/>
            <a:ext cx="835292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C00000"/>
                </a:solidFill>
                <a:latin typeface="Arial Black" pitchFamily="34" charset="0"/>
              </a:rPr>
              <a:t>DETERMINACIÓN DE CONJUNTOS </a:t>
            </a:r>
          </a:p>
          <a:p>
            <a:pPr algn="just"/>
            <a:r>
              <a:rPr lang="es-CO" sz="2400" dirty="0" smtClean="0">
                <a:latin typeface="Arial Black" pitchFamily="34" charset="0"/>
              </a:rPr>
              <a:t>Los conjuntos se simbolizan con letras mayúsculas y generalmente se representan a través de llaves. Ejemplo: A={0,1,2,3,4,5,6,7,8,9}</a:t>
            </a:r>
          </a:p>
          <a:p>
            <a:pPr algn="just"/>
            <a:endParaRPr lang="es-CO" sz="1100" dirty="0" smtClean="0">
              <a:latin typeface="Arial Black" pitchFamily="34" charset="0"/>
            </a:endParaRPr>
          </a:p>
          <a:p>
            <a:pPr algn="just"/>
            <a:r>
              <a:rPr lang="es-CO" sz="2400" dirty="0" smtClean="0">
                <a:latin typeface="Arial Black" pitchFamily="34" charset="0"/>
              </a:rPr>
              <a:t>Existen dos formas de determinar o describir los elementos de un conjunto:</a:t>
            </a:r>
          </a:p>
          <a:p>
            <a:pPr marL="457200" indent="-457200" algn="just">
              <a:buFontTx/>
              <a:buAutoNum type="arabicParenR"/>
            </a:pPr>
            <a:r>
              <a:rPr lang="es-CO" sz="2400" dirty="0" smtClean="0">
                <a:latin typeface="Arial Black" pitchFamily="34" charset="0"/>
              </a:rPr>
              <a:t>Extensión: Cuando se mencionan cada uno de los elementos del conjunto. Ejemplo: A={0,1,2,3,4,5,6,7,8,9}</a:t>
            </a:r>
          </a:p>
          <a:p>
            <a:pPr marL="457200" indent="-457200" algn="just">
              <a:buFontTx/>
              <a:buAutoNum type="arabicParenR"/>
            </a:pPr>
            <a:r>
              <a:rPr lang="es-CO" sz="2400" dirty="0" smtClean="0">
                <a:latin typeface="Arial Black" pitchFamily="34" charset="0"/>
              </a:rPr>
              <a:t>Comprensión: Cuando se menciona la característica común de los elementos. Ejemplo: A={x/x es un número dígito}</a:t>
            </a:r>
          </a:p>
          <a:p>
            <a:pPr algn="just"/>
            <a:endParaRPr lang="es-CO" sz="1100" dirty="0">
              <a:latin typeface="Arial Black" pitchFamily="34" charset="0"/>
            </a:endParaRPr>
          </a:p>
          <a:p>
            <a:pPr algn="just"/>
            <a:r>
              <a:rPr lang="es-CO" sz="2400" dirty="0" smtClean="0">
                <a:latin typeface="Arial Black" pitchFamily="34" charset="0"/>
              </a:rPr>
              <a:t>Nota: Para determinar los conjuntos por comprensión es necesario identificar los símbolos matemáticos.</a:t>
            </a:r>
          </a:p>
        </p:txBody>
      </p:sp>
    </p:spTree>
    <p:extLst>
      <p:ext uri="{BB962C8B-B14F-4D97-AF65-F5344CB8AC3E}">
        <p14:creationId xmlns:p14="http://schemas.microsoft.com/office/powerpoint/2010/main" val="25955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C00000"/>
                </a:solidFill>
                <a:latin typeface="Arial Black" pitchFamily="34" charset="0"/>
              </a:rPr>
              <a:t>EJERCICIOS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1447"/>
            <a:ext cx="8716075" cy="481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3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0" y="188640"/>
            <a:ext cx="8473320" cy="39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3" y="3573016"/>
            <a:ext cx="848996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8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55418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496944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3417"/>
            <a:ext cx="835292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8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04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4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305</Words>
  <Application>Microsoft Office PowerPoint</Application>
  <PresentationFormat>Presentación en pantalla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FELIX</dc:creator>
  <cp:lastModifiedBy>Felix Ortiz</cp:lastModifiedBy>
  <cp:revision>15</cp:revision>
  <dcterms:created xsi:type="dcterms:W3CDTF">2015-04-08T02:02:51Z</dcterms:created>
  <dcterms:modified xsi:type="dcterms:W3CDTF">2017-03-21T14:05:48Z</dcterms:modified>
</cp:coreProperties>
</file>